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Biski" panose="020B0604020202020204" charset="-34"/>
      <p:regular r:id="rId17"/>
    </p:embeddedFont>
    <p:embeddedFont>
      <p:font typeface="Biski Bold" panose="020B0604020202020204" charset="-34"/>
      <p:regular r:id="rId18"/>
    </p:embeddedFont>
    <p:embeddedFont>
      <p:font typeface="Biski Bold Italics" panose="020B0604020202020204" charset="-34"/>
      <p:regular r:id="rId19"/>
    </p:embeddedFont>
    <p:embeddedFont>
      <p:font typeface="Biski Italics" panose="020B0604020202020204" charset="-34"/>
      <p:regular r:id="rId20"/>
    </p:embeddedFont>
    <p:embeddedFont>
      <p:font typeface="Biski Semi-Bold" panose="020B0604020202020204" charset="-3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02744-E0C5-4E71-A91F-815D50FB82FF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228D2-5D7F-47E0-BAAE-4E958C728BF6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67037-E349-4373-AEF6-AB5CE4A7F9D2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3810B-EE07-4497-A7BE-6E70A13E27EF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19461-0972-479C-B403-1AE8AD4285F5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DA415-CE80-43A7-B819-911F7072AE4D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B7241-5CB0-4C2B-8874-E7446B7E36E0}" type="datetime1">
              <a:rPr lang="en-US" smtClean="0"/>
              <a:t>5/10/2024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FC87B-5A8D-4D0D-8C62-205ED5E5B3AD}" type="datetime1">
              <a:rPr lang="en-US" smtClean="0"/>
              <a:t>5/10/2024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9F62-7E98-4119-A2B4-134678F5A99F}" type="datetime1">
              <a:rPr lang="en-US" smtClean="0"/>
              <a:t>5/10/2024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04B5-BFD8-4E2B-B10F-91F70EF785FC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9754-06E6-427A-B990-FA7321E0FCB3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439B4B-51B6-46A1-B302-03182B14C30F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4825" y="-284854"/>
            <a:ext cx="16858350" cy="9372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32"/>
              </a:lnSpc>
            </a:pPr>
            <a:endParaRPr/>
          </a:p>
          <a:p>
            <a:pPr algn="ctr">
              <a:lnSpc>
                <a:spcPts val="10032"/>
              </a:lnSpc>
            </a:pPr>
            <a:r>
              <a:rPr lang="en-US" sz="8360">
                <a:solidFill>
                  <a:srgbClr val="004AAD"/>
                </a:solidFill>
                <a:latin typeface="Biski Bold"/>
              </a:rPr>
              <a:t>Preparation of Carboxymethyl Cellulose (CMC) solution to enhance CGA stability</a:t>
            </a:r>
          </a:p>
          <a:p>
            <a:pPr algn="ctr">
              <a:lnSpc>
                <a:spcPts val="8952"/>
              </a:lnSpc>
            </a:pPr>
            <a:endParaRPr lang="en-US" sz="8360">
              <a:solidFill>
                <a:srgbClr val="004AAD"/>
              </a:solidFill>
              <a:latin typeface="Biski Bold"/>
            </a:endParaRPr>
          </a:p>
          <a:p>
            <a:pPr algn="ctr">
              <a:lnSpc>
                <a:spcPts val="8952"/>
              </a:lnSpc>
            </a:pPr>
            <a:r>
              <a:rPr lang="en-US" sz="7460">
                <a:solidFill>
                  <a:srgbClr val="004AAD"/>
                </a:solidFill>
                <a:latin typeface="Biski Bold"/>
              </a:rPr>
              <a:t>(Design Project)</a:t>
            </a:r>
          </a:p>
          <a:p>
            <a:pPr algn="ctr">
              <a:lnSpc>
                <a:spcPts val="8952"/>
              </a:lnSpc>
            </a:pPr>
            <a:endParaRPr lang="en-US" sz="7460">
              <a:solidFill>
                <a:srgbClr val="004AAD"/>
              </a:solidFill>
              <a:latin typeface="Biski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374325" y="8159325"/>
            <a:ext cx="8410350" cy="1552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7"/>
              </a:lnSpc>
            </a:pPr>
            <a:r>
              <a:rPr lang="en-US" sz="4339">
                <a:solidFill>
                  <a:srgbClr val="595959"/>
                </a:solidFill>
                <a:latin typeface="Biski"/>
              </a:rPr>
              <a:t>-Aryaman Das(2020CH10077)</a:t>
            </a:r>
          </a:p>
          <a:p>
            <a:pPr algn="ctr">
              <a:lnSpc>
                <a:spcPts val="4687"/>
              </a:lnSpc>
            </a:pPr>
            <a:r>
              <a:rPr lang="en-US" sz="4339">
                <a:solidFill>
                  <a:srgbClr val="595959"/>
                </a:solidFill>
                <a:latin typeface="Biski"/>
              </a:rPr>
              <a:t>-Avik Ghosh(2020CH10081)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B88F52-5D16-051F-AAD4-DF565359F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411000" y="971136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4802" y="304756"/>
            <a:ext cx="8839198" cy="7976024"/>
          </a:xfrm>
          <a:custGeom>
            <a:avLst/>
            <a:gdLst/>
            <a:ahLst/>
            <a:cxnLst/>
            <a:rect l="l" t="t" r="r" b="b"/>
            <a:pathLst>
              <a:path w="8839198" h="7976024">
                <a:moveTo>
                  <a:pt x="0" y="0"/>
                </a:moveTo>
                <a:lnTo>
                  <a:pt x="8839198" y="0"/>
                </a:lnTo>
                <a:lnTo>
                  <a:pt x="8839198" y="7976024"/>
                </a:lnTo>
                <a:lnTo>
                  <a:pt x="0" y="79760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>
            <a:off x="9448802" y="628878"/>
            <a:ext cx="8839198" cy="7651902"/>
          </a:xfrm>
          <a:custGeom>
            <a:avLst/>
            <a:gdLst/>
            <a:ahLst/>
            <a:cxnLst/>
            <a:rect l="l" t="t" r="r" b="b"/>
            <a:pathLst>
              <a:path w="8839198" h="7651902">
                <a:moveTo>
                  <a:pt x="0" y="0"/>
                </a:moveTo>
                <a:lnTo>
                  <a:pt x="8839198" y="0"/>
                </a:lnTo>
                <a:lnTo>
                  <a:pt x="8839198" y="7651902"/>
                </a:lnTo>
                <a:lnTo>
                  <a:pt x="0" y="76519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11" r="-2211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E1315-82D7-43CD-8419-133CB6674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658122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22582" y="123825"/>
            <a:ext cx="8068757" cy="2299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4AAD"/>
                </a:solidFill>
                <a:latin typeface="Biski Bold"/>
              </a:rPr>
              <a:t>Observations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42904" y="1976119"/>
            <a:ext cx="17945096" cy="8140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0"/>
              </a:lnSpc>
            </a:pPr>
            <a:r>
              <a:rPr lang="en-US" sz="3000" dirty="0">
                <a:solidFill>
                  <a:srgbClr val="000000"/>
                </a:solidFill>
                <a:latin typeface="Biski Bold"/>
              </a:rPr>
              <a:t>CMC solution:</a:t>
            </a:r>
          </a:p>
          <a:p>
            <a:pPr marL="647702" lvl="1" indent="-323851" algn="l">
              <a:lnSpc>
                <a:spcPts val="573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Biski"/>
              </a:rPr>
              <a:t>CMC mixes with water up to a certain concentration using only heat and stirring( 2g/100ml).</a:t>
            </a:r>
          </a:p>
          <a:p>
            <a:pPr marL="647702" lvl="1" indent="-323851" algn="l">
              <a:lnSpc>
                <a:spcPts val="573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Biski"/>
              </a:rPr>
              <a:t>At a higher concentration the viscosity of CMC increases a lot.</a:t>
            </a:r>
          </a:p>
          <a:p>
            <a:pPr marL="647702" lvl="1" indent="-323851" algn="l">
              <a:lnSpc>
                <a:spcPts val="573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Biski"/>
              </a:rPr>
              <a:t>The CMC solution prepared without heat tends to be more viscous.</a:t>
            </a:r>
          </a:p>
          <a:p>
            <a:pPr marL="647702" lvl="1" indent="-323851" algn="l">
              <a:lnSpc>
                <a:spcPts val="573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Biski"/>
              </a:rPr>
              <a:t>It also increases with time. </a:t>
            </a:r>
          </a:p>
          <a:p>
            <a:pPr algn="l">
              <a:lnSpc>
                <a:spcPts val="5730"/>
              </a:lnSpc>
            </a:pPr>
            <a:r>
              <a:rPr lang="en-US" sz="3000" dirty="0">
                <a:solidFill>
                  <a:srgbClr val="000000"/>
                </a:solidFill>
                <a:latin typeface="Biski Bold"/>
              </a:rPr>
              <a:t>CGA with CMC solution:</a:t>
            </a:r>
          </a:p>
          <a:p>
            <a:pPr marL="647702" lvl="1" indent="-323851" algn="l">
              <a:lnSpc>
                <a:spcPts val="573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Biski"/>
              </a:rPr>
              <a:t>stability is more than(lasts 4 days compared to 2 days) solution without CMC</a:t>
            </a:r>
          </a:p>
          <a:p>
            <a:pPr marL="647702" lvl="1" indent="-323851" algn="l">
              <a:lnSpc>
                <a:spcPts val="573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Biski"/>
              </a:rPr>
              <a:t>stability of 0.5% is less than 1% solution</a:t>
            </a:r>
          </a:p>
          <a:p>
            <a:pPr marL="647702" lvl="1" indent="-323851" algn="l">
              <a:lnSpc>
                <a:spcPts val="573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Biski"/>
              </a:rPr>
              <a:t>The CMC solution tends to settle down at the bottom</a:t>
            </a:r>
          </a:p>
          <a:p>
            <a:pPr algn="l">
              <a:lnSpc>
                <a:spcPts val="5730"/>
              </a:lnSpc>
            </a:pPr>
            <a:endParaRPr lang="en-US" sz="3000" dirty="0">
              <a:solidFill>
                <a:srgbClr val="000000"/>
              </a:solidFill>
              <a:latin typeface="Bisk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B4939-DC5A-85F8-FA09-A1EFE1BE7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15000" y="84101"/>
            <a:ext cx="6597794" cy="2299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4AAD"/>
                </a:solidFill>
                <a:latin typeface="Biski Bold"/>
              </a:rPr>
              <a:t>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75705" y="1764945"/>
            <a:ext cx="17999334" cy="613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15420" lvl="1" indent="-457710" algn="l">
              <a:lnSpc>
                <a:spcPts val="7928"/>
              </a:lnSpc>
              <a:buFont typeface="Arial"/>
              <a:buChar char="•"/>
            </a:pPr>
            <a:r>
              <a:rPr lang="en-US" sz="4240" dirty="0">
                <a:solidFill>
                  <a:srgbClr val="000000"/>
                </a:solidFill>
                <a:latin typeface="Biski"/>
              </a:rPr>
              <a:t>Successfully utilized carboxymethyl cellulose (CMC) as a viscosity enhancer for stabilizing CGAs.</a:t>
            </a:r>
          </a:p>
          <a:p>
            <a:pPr marL="915420" lvl="1" indent="-457710" algn="l">
              <a:lnSpc>
                <a:spcPts val="7928"/>
              </a:lnSpc>
              <a:buFont typeface="Arial"/>
              <a:buChar char="•"/>
            </a:pPr>
            <a:r>
              <a:rPr lang="en-US" sz="4240" dirty="0">
                <a:solidFill>
                  <a:srgbClr val="000000"/>
                </a:solidFill>
                <a:latin typeface="Biski"/>
              </a:rPr>
              <a:t>Identified challenges like CMC solution gelation, prompting further exploration of alternative viscosity enhancers.</a:t>
            </a:r>
          </a:p>
          <a:p>
            <a:pPr marL="915420" lvl="1" indent="-457710" algn="l">
              <a:lnSpc>
                <a:spcPts val="7928"/>
              </a:lnSpc>
              <a:buFont typeface="Arial"/>
              <a:buChar char="•"/>
            </a:pPr>
            <a:r>
              <a:rPr lang="en-US" sz="4240" dirty="0">
                <a:solidFill>
                  <a:srgbClr val="000000"/>
                </a:solidFill>
                <a:latin typeface="Biski"/>
              </a:rPr>
              <a:t>Solubility conditions optimization for CMC.</a:t>
            </a:r>
          </a:p>
          <a:p>
            <a:pPr algn="l">
              <a:lnSpc>
                <a:spcPts val="5936"/>
              </a:lnSpc>
            </a:pPr>
            <a:endParaRPr lang="en-US" sz="4240" dirty="0">
              <a:solidFill>
                <a:srgbClr val="000000"/>
              </a:solidFill>
              <a:latin typeface="Bisk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F30F7A-3278-7B4B-DA91-9E22A6A1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97200" y="95631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10000" y="300166"/>
            <a:ext cx="10028523" cy="16542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4AAD"/>
                </a:solidFill>
                <a:latin typeface="Biski Bold"/>
              </a:rPr>
              <a:t>Future work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139238" y="4657725"/>
            <a:ext cx="9525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8"/>
              </a:lnSpc>
              <a:spcBef>
                <a:spcPct val="0"/>
              </a:spcBef>
            </a:pPr>
            <a:endParaRPr/>
          </a:p>
        </p:txBody>
      </p:sp>
      <p:sp>
        <p:nvSpPr>
          <p:cNvPr id="4" name="TextBox 4"/>
          <p:cNvSpPr txBox="1"/>
          <p:nvPr/>
        </p:nvSpPr>
        <p:spPr>
          <a:xfrm>
            <a:off x="1413576" y="1928494"/>
            <a:ext cx="15470374" cy="8082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91" lvl="1" indent="-334646" algn="l">
              <a:lnSpc>
                <a:spcPts val="6231"/>
              </a:lnSpc>
              <a:buAutoNum type="arabicPeriod"/>
            </a:pPr>
            <a:r>
              <a:rPr lang="en-US" sz="3100" dirty="0">
                <a:solidFill>
                  <a:srgbClr val="000000"/>
                </a:solidFill>
                <a:latin typeface="Biski Bold"/>
              </a:rPr>
              <a:t>Implement Advanced Mixing Techniques: </a:t>
            </a:r>
            <a:r>
              <a:rPr lang="en-US" sz="3100" dirty="0">
                <a:solidFill>
                  <a:srgbClr val="000000"/>
                </a:solidFill>
                <a:latin typeface="Biski"/>
              </a:rPr>
              <a:t>Utilize high-shear homogenization methods to ensure uniform distribution of additives.</a:t>
            </a:r>
          </a:p>
          <a:p>
            <a:pPr marL="669291" lvl="1" indent="-334646" algn="l">
              <a:lnSpc>
                <a:spcPts val="6231"/>
              </a:lnSpc>
              <a:buAutoNum type="arabicPeriod"/>
            </a:pPr>
            <a:r>
              <a:rPr lang="en-US" sz="3100" dirty="0">
                <a:solidFill>
                  <a:srgbClr val="000000"/>
                </a:solidFill>
                <a:latin typeface="Biski Bold"/>
              </a:rPr>
              <a:t>Explore Alternative Viscosity Enhancers: </a:t>
            </a:r>
            <a:r>
              <a:rPr lang="en-US" sz="3100" dirty="0" err="1">
                <a:solidFill>
                  <a:srgbClr val="000000"/>
                </a:solidFill>
                <a:latin typeface="Biski"/>
              </a:rPr>
              <a:t>Xanthum</a:t>
            </a:r>
            <a:r>
              <a:rPr lang="en-US" sz="3100" dirty="0">
                <a:solidFill>
                  <a:srgbClr val="000000"/>
                </a:solidFill>
                <a:latin typeface="Biski"/>
              </a:rPr>
              <a:t> gum, carbomers etc.</a:t>
            </a:r>
          </a:p>
          <a:p>
            <a:pPr marL="669291" lvl="1" indent="-334646" algn="l">
              <a:lnSpc>
                <a:spcPts val="6231"/>
              </a:lnSpc>
              <a:buAutoNum type="arabicPeriod"/>
            </a:pPr>
            <a:r>
              <a:rPr lang="en-US" sz="3100" dirty="0">
                <a:solidFill>
                  <a:srgbClr val="000000"/>
                </a:solidFill>
                <a:latin typeface="Biski Bold"/>
              </a:rPr>
              <a:t>Address Long-Term Stability Challenges:  </a:t>
            </a:r>
            <a:r>
              <a:rPr lang="en-US" sz="3100" dirty="0">
                <a:solidFill>
                  <a:srgbClr val="000000"/>
                </a:solidFill>
                <a:latin typeface="Biski"/>
              </a:rPr>
              <a:t>Incorporating stabilizers or cross-linking agents to reinforce the structural integrity of CMC molecules within the CGA solution.</a:t>
            </a:r>
          </a:p>
          <a:p>
            <a:pPr marL="669291" lvl="1" indent="-334646" algn="l">
              <a:lnSpc>
                <a:spcPts val="6231"/>
              </a:lnSpc>
              <a:buAutoNum type="arabicPeriod"/>
            </a:pPr>
            <a:r>
              <a:rPr lang="en-US" sz="3100" dirty="0">
                <a:solidFill>
                  <a:srgbClr val="000000"/>
                </a:solidFill>
                <a:latin typeface="Biski Bold"/>
              </a:rPr>
              <a:t>Exploring hybrid systems</a:t>
            </a:r>
            <a:r>
              <a:rPr lang="en-US" sz="3100" dirty="0">
                <a:solidFill>
                  <a:srgbClr val="000000"/>
                </a:solidFill>
                <a:latin typeface="Biski"/>
              </a:rPr>
              <a:t> that combine CMC with other compatible polymers or additives to synergistically enhance stability and rheological properties.</a:t>
            </a:r>
          </a:p>
          <a:p>
            <a:pPr algn="l">
              <a:lnSpc>
                <a:spcPts val="6231"/>
              </a:lnSpc>
            </a:pPr>
            <a:endParaRPr lang="en-US" sz="3100" dirty="0">
              <a:solidFill>
                <a:srgbClr val="000000"/>
              </a:solidFill>
              <a:latin typeface="Bisk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E13E14-C60E-1D19-76A5-BCAB79AA7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645521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BEA3D8-D33F-9240-7819-7396F6EE9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29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4825" y="333775"/>
            <a:ext cx="16858350" cy="186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48"/>
              </a:lnSpc>
            </a:pPr>
            <a:r>
              <a:rPr lang="en-US" sz="8040">
                <a:solidFill>
                  <a:srgbClr val="004AAD"/>
                </a:solidFill>
                <a:latin typeface="Biski Bold"/>
              </a:rPr>
              <a:t>Carboxy Methyl Cellulose(CMC)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14825" y="2117922"/>
            <a:ext cx="16858350" cy="6547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l">
              <a:lnSpc>
                <a:spcPts val="4967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Biski"/>
              </a:rPr>
              <a:t>water-soluble derivative of cellulose</a:t>
            </a:r>
          </a:p>
          <a:p>
            <a:pPr marL="777240" lvl="1" indent="-388620" algn="l">
              <a:lnSpc>
                <a:spcPts val="4967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Biski"/>
              </a:rPr>
              <a:t>Substitution of hydroxyl groups of cellulose backbone with carboxymethyl groups(CH2-COOH) </a:t>
            </a:r>
          </a:p>
          <a:p>
            <a:pPr algn="l">
              <a:lnSpc>
                <a:spcPts val="4967"/>
              </a:lnSpc>
            </a:pPr>
            <a:endParaRPr lang="en-US" sz="3600" dirty="0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4967"/>
              </a:lnSpc>
            </a:pPr>
            <a:endParaRPr lang="en-US" sz="3600" dirty="0">
              <a:solidFill>
                <a:srgbClr val="000000"/>
              </a:solidFill>
              <a:latin typeface="Biski"/>
            </a:endParaRPr>
          </a:p>
          <a:p>
            <a:pPr marL="777240" lvl="1" indent="-388620" algn="l">
              <a:lnSpc>
                <a:spcPts val="4967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Biski"/>
              </a:rPr>
              <a:t>polymer structure and entangled network </a:t>
            </a:r>
          </a:p>
          <a:p>
            <a:pPr marL="777240" lvl="1" indent="-388620" algn="l">
              <a:lnSpc>
                <a:spcPts val="4967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Biski"/>
              </a:rPr>
              <a:t>carboxylate group -&gt; hydrophilicity </a:t>
            </a:r>
          </a:p>
          <a:p>
            <a:pPr marL="777240" lvl="1" indent="-388620" algn="l">
              <a:lnSpc>
                <a:spcPts val="4967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Biski"/>
              </a:rPr>
              <a:t>Shear thinning behavior </a:t>
            </a:r>
          </a:p>
          <a:p>
            <a:pPr algn="l">
              <a:lnSpc>
                <a:spcPts val="4967"/>
              </a:lnSpc>
            </a:pPr>
            <a:endParaRPr lang="en-US" sz="3600" dirty="0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4967"/>
              </a:lnSpc>
            </a:pPr>
            <a:endParaRPr lang="en-US" sz="3600" dirty="0">
              <a:solidFill>
                <a:srgbClr val="000000"/>
              </a:solidFill>
              <a:latin typeface="Biski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1604039" y="3997776"/>
            <a:ext cx="4972050" cy="4667250"/>
          </a:xfrm>
          <a:custGeom>
            <a:avLst/>
            <a:gdLst/>
            <a:ahLst/>
            <a:cxnLst/>
            <a:rect l="l" t="t" r="r" b="b"/>
            <a:pathLst>
              <a:path w="4972050" h="4667250">
                <a:moveTo>
                  <a:pt x="0" y="0"/>
                </a:moveTo>
                <a:lnTo>
                  <a:pt x="4972050" y="0"/>
                </a:lnTo>
                <a:lnTo>
                  <a:pt x="4972050" y="4667250"/>
                </a:lnTo>
                <a:lnTo>
                  <a:pt x="0" y="46672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38100" cap="sq">
            <a:solidFill>
              <a:srgbClr val="000000"/>
            </a:solidFill>
            <a:prstDash val="sysDot"/>
            <a:miter/>
          </a:ln>
        </p:spPr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4EB17-1434-E7AA-CFEC-B18CF17F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40000" y="95881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4825" y="170755"/>
            <a:ext cx="16858350" cy="1230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16"/>
              </a:lnSpc>
            </a:pPr>
            <a:r>
              <a:rPr lang="en-US" sz="4939">
                <a:solidFill>
                  <a:srgbClr val="004AAD"/>
                </a:solidFill>
                <a:latin typeface="Biski Bold"/>
              </a:rPr>
              <a:t>Dissolution mechanism of CMC Powder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60829" y="1280045"/>
            <a:ext cx="10189593" cy="8538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85"/>
              </a:lnSpc>
            </a:pPr>
            <a:r>
              <a:rPr lang="en-US" sz="3390" dirty="0">
                <a:solidFill>
                  <a:srgbClr val="000000"/>
                </a:solidFill>
                <a:latin typeface="Biski Bold"/>
              </a:rPr>
              <a:t>Mechanism of Action:</a:t>
            </a:r>
          </a:p>
          <a:p>
            <a:pPr marL="731901" lvl="1" indent="-365951" algn="l">
              <a:lnSpc>
                <a:spcPts val="5085"/>
              </a:lnSpc>
              <a:buFont typeface="Arial"/>
              <a:buChar char="•"/>
            </a:pPr>
            <a:r>
              <a:rPr lang="en-US" sz="3390" dirty="0">
                <a:solidFill>
                  <a:srgbClr val="000000"/>
                </a:solidFill>
                <a:latin typeface="Biski"/>
              </a:rPr>
              <a:t>Powder dispersion: Dry CMC needs to disperse in water to avoid lump formation</a:t>
            </a:r>
          </a:p>
          <a:p>
            <a:pPr marL="731901" lvl="1" indent="-365951" algn="l">
              <a:lnSpc>
                <a:spcPts val="5085"/>
              </a:lnSpc>
              <a:buFont typeface="Arial"/>
              <a:buChar char="•"/>
            </a:pPr>
            <a:r>
              <a:rPr lang="en-US" sz="3390" dirty="0">
                <a:solidFill>
                  <a:srgbClr val="000000"/>
                </a:solidFill>
                <a:latin typeface="Biski"/>
              </a:rPr>
              <a:t>Hydration of Particle: The hydrophilicity leads the particles to swell.</a:t>
            </a:r>
          </a:p>
          <a:p>
            <a:pPr marL="731901" lvl="1" indent="-365951" algn="l">
              <a:lnSpc>
                <a:spcPts val="5085"/>
              </a:lnSpc>
              <a:buFont typeface="Arial"/>
              <a:buChar char="•"/>
            </a:pPr>
            <a:r>
              <a:rPr lang="en-US" sz="3390" dirty="0">
                <a:solidFill>
                  <a:srgbClr val="000000"/>
                </a:solidFill>
                <a:latin typeface="Biski"/>
              </a:rPr>
              <a:t>Formation of hydrated chains: The cellulose backbone unwinds and hydrate --&gt; more solubility</a:t>
            </a:r>
          </a:p>
          <a:p>
            <a:pPr algn="l">
              <a:lnSpc>
                <a:spcPts val="5085"/>
              </a:lnSpc>
            </a:pPr>
            <a:endParaRPr lang="en-US" sz="3390" dirty="0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5085"/>
              </a:lnSpc>
            </a:pPr>
            <a:r>
              <a:rPr lang="en-US" sz="3390" dirty="0">
                <a:solidFill>
                  <a:srgbClr val="000000"/>
                </a:solidFill>
                <a:latin typeface="Biski Bold"/>
              </a:rPr>
              <a:t>To ensure perfect mixing and no lump</a:t>
            </a:r>
            <a:r>
              <a:rPr lang="en-US" sz="3390" dirty="0">
                <a:solidFill>
                  <a:srgbClr val="000000"/>
                </a:solidFill>
                <a:latin typeface="Biski"/>
              </a:rPr>
              <a:t> </a:t>
            </a:r>
            <a:r>
              <a:rPr lang="en-US" sz="3390" dirty="0">
                <a:solidFill>
                  <a:srgbClr val="000000"/>
                </a:solidFill>
                <a:latin typeface="Biski Bold"/>
              </a:rPr>
              <a:t>formation:</a:t>
            </a:r>
          </a:p>
          <a:p>
            <a:pPr marL="731901" lvl="1" indent="-365951" algn="l">
              <a:lnSpc>
                <a:spcPts val="5085"/>
              </a:lnSpc>
              <a:buFont typeface="Arial"/>
              <a:buChar char="•"/>
            </a:pPr>
            <a:r>
              <a:rPr lang="en-US" sz="3390" dirty="0">
                <a:solidFill>
                  <a:srgbClr val="000000"/>
                </a:solidFill>
                <a:latin typeface="Biski"/>
              </a:rPr>
              <a:t>rigorous mixing</a:t>
            </a:r>
          </a:p>
          <a:p>
            <a:pPr marL="731901" lvl="1" indent="-365951" algn="l">
              <a:lnSpc>
                <a:spcPts val="5085"/>
              </a:lnSpc>
              <a:buFont typeface="Arial"/>
              <a:buChar char="•"/>
            </a:pPr>
            <a:r>
              <a:rPr lang="en-US" sz="3390" dirty="0">
                <a:solidFill>
                  <a:srgbClr val="000000"/>
                </a:solidFill>
                <a:latin typeface="Biski"/>
              </a:rPr>
              <a:t>application of heat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307867" y="2640103"/>
            <a:ext cx="7489984" cy="6189950"/>
            <a:chOff x="0" y="0"/>
            <a:chExt cx="9986645" cy="8253267"/>
          </a:xfrm>
        </p:grpSpPr>
        <p:sp>
          <p:nvSpPr>
            <p:cNvPr id="5" name="Freeform 5"/>
            <p:cNvSpPr/>
            <p:nvPr/>
          </p:nvSpPr>
          <p:spPr>
            <a:xfrm>
              <a:off x="288509" y="0"/>
              <a:ext cx="8745037" cy="7315679"/>
            </a:xfrm>
            <a:custGeom>
              <a:avLst/>
              <a:gdLst/>
              <a:ahLst/>
              <a:cxnLst/>
              <a:rect l="l" t="t" r="r" b="b"/>
              <a:pathLst>
                <a:path w="8745037" h="7315679">
                  <a:moveTo>
                    <a:pt x="0" y="0"/>
                  </a:moveTo>
                  <a:lnTo>
                    <a:pt x="8745036" y="0"/>
                  </a:lnTo>
                  <a:lnTo>
                    <a:pt x="8745036" y="7315679"/>
                  </a:lnTo>
                  <a:lnTo>
                    <a:pt x="0" y="73156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854" r="-3854" b="-6930"/>
              </a:stretch>
            </a:blip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7225414"/>
              <a:ext cx="9986645" cy="1027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000000"/>
                  </a:solidFill>
                  <a:latin typeface="Biski Italics"/>
                </a:rPr>
                <a:t>CMC dissolution : viscosity vs time</a:t>
              </a:r>
            </a:p>
          </p:txBody>
        </p:sp>
      </p:grp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49AD01-1B34-0F29-6FD4-8636A565B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163800" y="9453511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4825" y="238125"/>
            <a:ext cx="16858350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5039">
                <a:solidFill>
                  <a:srgbClr val="004AAD"/>
                </a:solidFill>
                <a:latin typeface="Biski Bold"/>
              </a:rPr>
              <a:t>Methods used for dissolution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0" y="1754965"/>
            <a:ext cx="8271257" cy="722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59"/>
              </a:lnSpc>
            </a:pPr>
            <a:r>
              <a:rPr lang="en-US" sz="2922">
                <a:solidFill>
                  <a:srgbClr val="000000"/>
                </a:solidFill>
                <a:latin typeface="Biski Bold"/>
              </a:rPr>
              <a:t>Magnetic Stirring</a:t>
            </a:r>
            <a:r>
              <a:rPr lang="en-US" sz="2922">
                <a:solidFill>
                  <a:srgbClr val="000000"/>
                </a:solidFill>
                <a:latin typeface="Biski"/>
              </a:rPr>
              <a:t>: Stirring with a magnetic flee with no heating.</a:t>
            </a:r>
          </a:p>
          <a:p>
            <a:pPr algn="l">
              <a:lnSpc>
                <a:spcPts val="4559"/>
              </a:lnSpc>
            </a:pPr>
            <a:endParaRPr lang="en-US" sz="2922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4559"/>
              </a:lnSpc>
            </a:pPr>
            <a:r>
              <a:rPr lang="en-US" sz="2922">
                <a:solidFill>
                  <a:srgbClr val="000000"/>
                </a:solidFill>
                <a:latin typeface="Biski Bold"/>
              </a:rPr>
              <a:t>Magnetic Stirring and Constant Heating</a:t>
            </a:r>
            <a:r>
              <a:rPr lang="en-US" sz="2922">
                <a:solidFill>
                  <a:srgbClr val="000000"/>
                </a:solidFill>
                <a:latin typeface="Biski"/>
              </a:rPr>
              <a:t>: with flee but in the fixed plate temperature of 75 deg.</a:t>
            </a:r>
          </a:p>
          <a:p>
            <a:pPr algn="l">
              <a:lnSpc>
                <a:spcPts val="4559"/>
              </a:lnSpc>
            </a:pPr>
            <a:endParaRPr lang="en-US" sz="2922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4559"/>
              </a:lnSpc>
            </a:pPr>
            <a:r>
              <a:rPr lang="en-US" sz="2922">
                <a:solidFill>
                  <a:srgbClr val="000000"/>
                </a:solidFill>
                <a:latin typeface="Biski"/>
              </a:rPr>
              <a:t> </a:t>
            </a:r>
            <a:r>
              <a:rPr lang="en-US" sz="2922">
                <a:solidFill>
                  <a:srgbClr val="000000"/>
                </a:solidFill>
                <a:latin typeface="Biski Bold"/>
              </a:rPr>
              <a:t>Stirring by spatula and smashing lumps</a:t>
            </a:r>
            <a:r>
              <a:rPr lang="en-US" sz="2922">
                <a:solidFill>
                  <a:srgbClr val="000000"/>
                </a:solidFill>
                <a:latin typeface="Biski"/>
              </a:rPr>
              <a:t>: Using spatula and mixing by hand</a:t>
            </a:r>
          </a:p>
          <a:p>
            <a:pPr algn="l">
              <a:lnSpc>
                <a:spcPts val="4559"/>
              </a:lnSpc>
            </a:pPr>
            <a:endParaRPr lang="en-US" sz="2922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5261"/>
              </a:lnSpc>
            </a:pPr>
            <a:endParaRPr lang="en-US" sz="2922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5261"/>
              </a:lnSpc>
            </a:pPr>
            <a:endParaRPr lang="en-US" sz="2922">
              <a:solidFill>
                <a:srgbClr val="000000"/>
              </a:solidFill>
              <a:latin typeface="Biski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679853" y="1754965"/>
            <a:ext cx="8446482" cy="722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59"/>
              </a:lnSpc>
            </a:pPr>
            <a:r>
              <a:rPr lang="en-US" sz="2922">
                <a:solidFill>
                  <a:srgbClr val="000000"/>
                </a:solidFill>
                <a:latin typeface="Biski Bold"/>
              </a:rPr>
              <a:t>Maximum Achieved concentration: </a:t>
            </a:r>
            <a:r>
              <a:rPr lang="en-US" sz="2922">
                <a:solidFill>
                  <a:srgbClr val="000000"/>
                </a:solidFill>
                <a:latin typeface="Biski"/>
              </a:rPr>
              <a:t>0.5% (lump formation afterward). </a:t>
            </a:r>
          </a:p>
          <a:p>
            <a:pPr algn="l">
              <a:lnSpc>
                <a:spcPts val="4559"/>
              </a:lnSpc>
            </a:pPr>
            <a:r>
              <a:rPr lang="en-US" sz="2922">
                <a:solidFill>
                  <a:srgbClr val="000000"/>
                </a:solidFill>
                <a:latin typeface="Biski"/>
              </a:rPr>
              <a:t>Time: 20-30 min</a:t>
            </a:r>
          </a:p>
          <a:p>
            <a:pPr algn="l">
              <a:lnSpc>
                <a:spcPts val="4559"/>
              </a:lnSpc>
            </a:pPr>
            <a:r>
              <a:rPr lang="en-US" sz="2922">
                <a:solidFill>
                  <a:srgbClr val="000000"/>
                </a:solidFill>
                <a:latin typeface="Biski Bold"/>
              </a:rPr>
              <a:t>Maximum Achieved concentration: </a:t>
            </a:r>
            <a:r>
              <a:rPr lang="en-US" sz="2922">
                <a:solidFill>
                  <a:srgbClr val="000000"/>
                </a:solidFill>
                <a:latin typeface="Biski"/>
              </a:rPr>
              <a:t>1.5%</a:t>
            </a:r>
          </a:p>
          <a:p>
            <a:pPr algn="l">
              <a:lnSpc>
                <a:spcPts val="4559"/>
              </a:lnSpc>
            </a:pPr>
            <a:r>
              <a:rPr lang="en-US" sz="2922">
                <a:solidFill>
                  <a:srgbClr val="000000"/>
                </a:solidFill>
                <a:latin typeface="Biski"/>
              </a:rPr>
              <a:t>Time: 45-50 min</a:t>
            </a:r>
          </a:p>
          <a:p>
            <a:pPr algn="l">
              <a:lnSpc>
                <a:spcPts val="4559"/>
              </a:lnSpc>
            </a:pPr>
            <a:r>
              <a:rPr lang="en-US" sz="2922">
                <a:solidFill>
                  <a:srgbClr val="000000"/>
                </a:solidFill>
                <a:latin typeface="Biski"/>
              </a:rPr>
              <a:t>(lumps formation afterward)</a:t>
            </a:r>
          </a:p>
          <a:p>
            <a:pPr algn="l">
              <a:lnSpc>
                <a:spcPts val="4559"/>
              </a:lnSpc>
            </a:pPr>
            <a:endParaRPr lang="en-US" sz="2922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4559"/>
              </a:lnSpc>
            </a:pPr>
            <a:r>
              <a:rPr lang="en-US" sz="2922">
                <a:solidFill>
                  <a:srgbClr val="000000"/>
                </a:solidFill>
                <a:latin typeface="Biski Bold"/>
              </a:rPr>
              <a:t>Maximum Achieved concentration: </a:t>
            </a:r>
            <a:r>
              <a:rPr lang="en-US" sz="2922">
                <a:solidFill>
                  <a:srgbClr val="000000"/>
                </a:solidFill>
                <a:latin typeface="Biski"/>
              </a:rPr>
              <a:t>2%</a:t>
            </a:r>
          </a:p>
          <a:p>
            <a:pPr algn="l">
              <a:lnSpc>
                <a:spcPts val="4559"/>
              </a:lnSpc>
            </a:pPr>
            <a:r>
              <a:rPr lang="en-US" sz="2922">
                <a:solidFill>
                  <a:srgbClr val="000000"/>
                </a:solidFill>
                <a:latin typeface="Biski"/>
              </a:rPr>
              <a:t>Time: 30-40 min</a:t>
            </a:r>
          </a:p>
          <a:p>
            <a:pPr algn="l">
              <a:lnSpc>
                <a:spcPts val="4559"/>
              </a:lnSpc>
            </a:pPr>
            <a:endParaRPr lang="en-US" sz="2922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5261"/>
              </a:lnSpc>
            </a:pPr>
            <a:endParaRPr lang="en-US" sz="2922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5261"/>
              </a:lnSpc>
            </a:pPr>
            <a:endParaRPr lang="en-US" sz="2922">
              <a:solidFill>
                <a:srgbClr val="000000"/>
              </a:solidFill>
              <a:latin typeface="Biski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8071313" y="2543813"/>
            <a:ext cx="251297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arrow" w="med" len="sm"/>
            <a:tailEnd type="arrow" w="med" len="sm"/>
          </a:ln>
        </p:spPr>
      </p:sp>
      <p:sp>
        <p:nvSpPr>
          <p:cNvPr id="6" name="AutoShape 6"/>
          <p:cNvSpPr/>
          <p:nvPr/>
        </p:nvSpPr>
        <p:spPr>
          <a:xfrm flipH="1">
            <a:off x="8071313" y="6405816"/>
            <a:ext cx="251297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arrow" w="med" len="sm"/>
            <a:tailEnd type="arrow" w="med" len="sm"/>
          </a:ln>
        </p:spPr>
      </p:sp>
      <p:sp>
        <p:nvSpPr>
          <p:cNvPr id="7" name="AutoShape 7"/>
          <p:cNvSpPr/>
          <p:nvPr/>
        </p:nvSpPr>
        <p:spPr>
          <a:xfrm flipH="1">
            <a:off x="8071313" y="4251404"/>
            <a:ext cx="251297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arrow" w="med" len="sm"/>
            <a:tailEnd type="arrow" w="med" len="sm"/>
          </a:ln>
        </p:spPr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C22941B-0AE5-24A6-C3C8-618AD34EE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439575" y="95631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4825" y="571900"/>
            <a:ext cx="16858350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5039">
                <a:solidFill>
                  <a:srgbClr val="004AAD"/>
                </a:solidFill>
                <a:latin typeface="Biski Bold"/>
              </a:rPr>
              <a:t>Viscosity of CMC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030921"/>
            <a:ext cx="16858350" cy="5758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l">
              <a:lnSpc>
                <a:spcPts val="6228"/>
              </a:lnSpc>
              <a:buAutoNum type="arabicPeriod"/>
            </a:pPr>
            <a:r>
              <a:rPr lang="en-US" sz="3600">
                <a:solidFill>
                  <a:srgbClr val="000000"/>
                </a:solidFill>
                <a:latin typeface="Biski"/>
              </a:rPr>
              <a:t>1% solution in water at 25 deg C = 200-300 cps</a:t>
            </a:r>
          </a:p>
          <a:p>
            <a:pPr marL="777240" lvl="1" indent="-388620" algn="l">
              <a:lnSpc>
                <a:spcPts val="6228"/>
              </a:lnSpc>
              <a:buAutoNum type="arabicPeriod"/>
            </a:pPr>
            <a:r>
              <a:rPr lang="en-US" sz="3600">
                <a:solidFill>
                  <a:srgbClr val="000000"/>
                </a:solidFill>
                <a:latin typeface="Biski"/>
              </a:rPr>
              <a:t> A large range of viscosities are available depending  on the degree of polymerization (DP).</a:t>
            </a:r>
          </a:p>
          <a:p>
            <a:pPr marL="777240" lvl="1" indent="-388620" algn="l">
              <a:lnSpc>
                <a:spcPts val="6228"/>
              </a:lnSpc>
              <a:buAutoNum type="arabicPeriod"/>
            </a:pPr>
            <a:r>
              <a:rPr lang="en-US" sz="3600">
                <a:solidFill>
                  <a:srgbClr val="000000"/>
                </a:solidFill>
                <a:latin typeface="Biski"/>
              </a:rPr>
              <a:t>With increasing CMC concentration, the viscosity is increasing nonlinearly. </a:t>
            </a:r>
          </a:p>
          <a:p>
            <a:pPr marL="777240" lvl="1" indent="-388620" algn="l">
              <a:lnSpc>
                <a:spcPts val="6228"/>
              </a:lnSpc>
              <a:buAutoNum type="arabicPeriod"/>
            </a:pPr>
            <a:r>
              <a:rPr lang="en-US" sz="3600">
                <a:solidFill>
                  <a:srgbClr val="000000"/>
                </a:solidFill>
                <a:latin typeface="Biski"/>
              </a:rPr>
              <a:t> Rule of thumb, doubling the CMC concentration will increase the viscosity of by a factor of 6–10.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3D897-4968-E8D0-2A9A-E4F18FC1E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739162" y="93499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94061" y="5001600"/>
            <a:ext cx="8042922" cy="4256700"/>
          </a:xfrm>
          <a:custGeom>
            <a:avLst/>
            <a:gdLst/>
            <a:ahLst/>
            <a:cxnLst/>
            <a:rect l="l" t="t" r="r" b="b"/>
            <a:pathLst>
              <a:path w="8042922" h="4256700">
                <a:moveTo>
                  <a:pt x="0" y="0"/>
                </a:moveTo>
                <a:lnTo>
                  <a:pt x="8042922" y="0"/>
                </a:lnTo>
                <a:lnTo>
                  <a:pt x="8042922" y="4256700"/>
                </a:lnTo>
                <a:lnTo>
                  <a:pt x="0" y="42567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039350" y="2023400"/>
            <a:ext cx="5969100" cy="7958800"/>
          </a:xfrm>
          <a:custGeom>
            <a:avLst/>
            <a:gdLst/>
            <a:ahLst/>
            <a:cxnLst/>
            <a:rect l="l" t="t" r="r" b="b"/>
            <a:pathLst>
              <a:path w="5969100" h="7958800">
                <a:moveTo>
                  <a:pt x="0" y="0"/>
                </a:moveTo>
                <a:lnTo>
                  <a:pt x="5969100" y="0"/>
                </a:lnTo>
                <a:lnTo>
                  <a:pt x="5969100" y="7958800"/>
                </a:lnTo>
                <a:lnTo>
                  <a:pt x="0" y="7958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68990" y="1502633"/>
            <a:ext cx="11467141" cy="3307973"/>
          </a:xfrm>
          <a:custGeom>
            <a:avLst/>
            <a:gdLst/>
            <a:ahLst/>
            <a:cxnLst/>
            <a:rect l="l" t="t" r="r" b="b"/>
            <a:pathLst>
              <a:path w="11467141" h="3307973">
                <a:moveTo>
                  <a:pt x="0" y="0"/>
                </a:moveTo>
                <a:lnTo>
                  <a:pt x="11467142" y="0"/>
                </a:lnTo>
                <a:lnTo>
                  <a:pt x="11467142" y="3307972"/>
                </a:lnTo>
                <a:lnTo>
                  <a:pt x="0" y="33079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884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5" name="TextBox 5"/>
          <p:cNvSpPr txBox="1"/>
          <p:nvPr/>
        </p:nvSpPr>
        <p:spPr>
          <a:xfrm>
            <a:off x="5535648" y="304800"/>
            <a:ext cx="7216703" cy="1315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4AAD"/>
                </a:solidFill>
                <a:latin typeface="Biski Bold"/>
              </a:rPr>
              <a:t>Experimental Results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94061" y="8915400"/>
            <a:ext cx="8042922" cy="85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Biski Bold Italics"/>
              </a:rPr>
              <a:t>Samples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DA2F60-1744-FEFE-7159-1EB5A4241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401301" y="1897605"/>
            <a:ext cx="8416327" cy="6633830"/>
          </a:xfrm>
          <a:custGeom>
            <a:avLst/>
            <a:gdLst/>
            <a:ahLst/>
            <a:cxnLst/>
            <a:rect l="l" t="t" r="r" b="b"/>
            <a:pathLst>
              <a:path w="8416327" h="6633830">
                <a:moveTo>
                  <a:pt x="0" y="0"/>
                </a:moveTo>
                <a:lnTo>
                  <a:pt x="8416327" y="0"/>
                </a:lnTo>
                <a:lnTo>
                  <a:pt x="8416327" y="6633830"/>
                </a:lnTo>
                <a:lnTo>
                  <a:pt x="0" y="6633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3" name="TextBox 3"/>
          <p:cNvSpPr txBox="1"/>
          <p:nvPr/>
        </p:nvSpPr>
        <p:spPr>
          <a:xfrm>
            <a:off x="470372" y="459330"/>
            <a:ext cx="16858350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5039" dirty="0">
                <a:solidFill>
                  <a:srgbClr val="004AAD"/>
                </a:solidFill>
                <a:latin typeface="Biski Bold"/>
              </a:rPr>
              <a:t>Colloid Gas </a:t>
            </a:r>
            <a:r>
              <a:rPr lang="en-US" sz="5039" dirty="0" err="1">
                <a:solidFill>
                  <a:srgbClr val="004AAD"/>
                </a:solidFill>
                <a:latin typeface="Biski Bold"/>
              </a:rPr>
              <a:t>Aphron</a:t>
            </a:r>
            <a:r>
              <a:rPr lang="en-US" sz="5039" dirty="0">
                <a:solidFill>
                  <a:srgbClr val="004AAD"/>
                </a:solidFill>
                <a:latin typeface="Biski Bold"/>
              </a:rPr>
              <a:t> (CGA)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70372" y="1630905"/>
            <a:ext cx="8930929" cy="7975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4"/>
              </a:lnSpc>
            </a:pPr>
            <a:r>
              <a:rPr lang="en-US" sz="2800">
                <a:solidFill>
                  <a:srgbClr val="000000"/>
                </a:solidFill>
                <a:latin typeface="Biski"/>
              </a:rPr>
              <a:t>unique colloidal systems comprising </a:t>
            </a:r>
            <a:r>
              <a:rPr lang="en-US" sz="2800">
                <a:solidFill>
                  <a:srgbClr val="000000"/>
                </a:solidFill>
                <a:latin typeface="Biski Bold"/>
              </a:rPr>
              <a:t>microbubbles dispersed</a:t>
            </a:r>
            <a:r>
              <a:rPr lang="en-US" sz="2800">
                <a:solidFill>
                  <a:srgbClr val="000000"/>
                </a:solidFill>
                <a:latin typeface="Biski"/>
              </a:rPr>
              <a:t> in a continuous liquid phase. </a:t>
            </a:r>
          </a:p>
          <a:p>
            <a:pPr algn="l">
              <a:lnSpc>
                <a:spcPts val="3864"/>
              </a:lnSpc>
            </a:pPr>
            <a:r>
              <a:rPr lang="en-US" sz="2800">
                <a:solidFill>
                  <a:srgbClr val="000000"/>
                </a:solidFill>
                <a:latin typeface="Biski Semi-Bold"/>
              </a:rPr>
              <a:t>Gas Injection:</a:t>
            </a:r>
          </a:p>
          <a:p>
            <a:pPr marL="1209042" lvl="2" indent="-403014" algn="l">
              <a:lnSpc>
                <a:spcPts val="3864"/>
              </a:lnSpc>
              <a:buFont typeface="Arial"/>
              <a:buChar char="⚬"/>
            </a:pPr>
            <a:r>
              <a:rPr lang="en-US" sz="2800">
                <a:solidFill>
                  <a:srgbClr val="000000"/>
                </a:solidFill>
                <a:latin typeface="Biski"/>
              </a:rPr>
              <a:t>Gas (e.g., air or hydrogen) is injected into a liquid containing surfactants or foaming agents under controlled conditions.</a:t>
            </a:r>
          </a:p>
          <a:p>
            <a:pPr marL="1209042" lvl="2" indent="-403014" algn="l">
              <a:lnSpc>
                <a:spcPts val="3864"/>
              </a:lnSpc>
              <a:buFont typeface="Arial"/>
              <a:buChar char="⚬"/>
            </a:pPr>
            <a:r>
              <a:rPr lang="en-US" sz="2800">
                <a:solidFill>
                  <a:srgbClr val="000000"/>
                </a:solidFill>
                <a:latin typeface="Biski"/>
              </a:rPr>
              <a:t>Agitation or mixing promotes the dispersion and stabilization of microbubbles.</a:t>
            </a:r>
          </a:p>
          <a:p>
            <a:pPr algn="l">
              <a:lnSpc>
                <a:spcPts val="3864"/>
              </a:lnSpc>
            </a:pPr>
            <a:r>
              <a:rPr lang="en-US" sz="2800">
                <a:solidFill>
                  <a:srgbClr val="000000"/>
                </a:solidFill>
                <a:latin typeface="Biski Semi-Bold"/>
              </a:rPr>
              <a:t>Stabilization Mechanism:</a:t>
            </a:r>
          </a:p>
          <a:p>
            <a:pPr marL="1209042" lvl="2" indent="-403014" algn="l">
              <a:lnSpc>
                <a:spcPts val="3864"/>
              </a:lnSpc>
              <a:buFont typeface="Arial"/>
              <a:buChar char="⚬"/>
            </a:pPr>
            <a:r>
              <a:rPr lang="en-US" sz="2800">
                <a:solidFill>
                  <a:srgbClr val="000000"/>
                </a:solidFill>
                <a:latin typeface="Biski"/>
              </a:rPr>
              <a:t>Surfactants or foaming agents adsorb at the gas-liquid interface, forming a stable thin film around the microbubbles.</a:t>
            </a:r>
          </a:p>
          <a:p>
            <a:pPr marL="1209042" lvl="2" indent="-403014" algn="l">
              <a:lnSpc>
                <a:spcPts val="3864"/>
              </a:lnSpc>
              <a:buFont typeface="Arial"/>
              <a:buChar char="⚬"/>
            </a:pPr>
            <a:r>
              <a:rPr lang="en-US" sz="2800">
                <a:solidFill>
                  <a:srgbClr val="000000"/>
                </a:solidFill>
                <a:latin typeface="Biski"/>
              </a:rPr>
              <a:t>This film prevents coalescence </a:t>
            </a:r>
          </a:p>
          <a:p>
            <a:pPr algn="l">
              <a:lnSpc>
                <a:spcPts val="3864"/>
              </a:lnSpc>
            </a:pPr>
            <a:endParaRPr lang="en-US" sz="2800">
              <a:solidFill>
                <a:srgbClr val="000000"/>
              </a:solidFill>
              <a:latin typeface="Bisk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1EAA98-AFF7-F720-9E64-F107D3471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60599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3400" y="349271"/>
            <a:ext cx="16858350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5039">
                <a:solidFill>
                  <a:srgbClr val="004AAD"/>
                </a:solidFill>
                <a:latin typeface="Biski Bold"/>
              </a:rPr>
              <a:t>Properties of CGA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621155"/>
            <a:ext cx="16858350" cy="7637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000000"/>
                </a:solidFill>
                <a:latin typeface="Biski"/>
              </a:rPr>
              <a:t>1) </a:t>
            </a:r>
            <a:r>
              <a:rPr lang="en-US" sz="3199">
                <a:solidFill>
                  <a:srgbClr val="000000"/>
                </a:solidFill>
                <a:latin typeface="Biski Bold"/>
              </a:rPr>
              <a:t>High Surface Area:</a:t>
            </a:r>
          </a:p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000000"/>
                </a:solidFill>
                <a:latin typeface="Biski"/>
              </a:rPr>
              <a:t>High surface area-to-volume ratio due to the small size of the gas bubbles</a:t>
            </a:r>
          </a:p>
          <a:p>
            <a:pPr algn="l">
              <a:lnSpc>
                <a:spcPts val="4479"/>
              </a:lnSpc>
            </a:pPr>
            <a:endParaRPr lang="en-US" sz="3199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000000"/>
                </a:solidFill>
                <a:latin typeface="Biski"/>
              </a:rPr>
              <a:t>2) </a:t>
            </a:r>
            <a:r>
              <a:rPr lang="en-US" sz="3199">
                <a:solidFill>
                  <a:srgbClr val="000000"/>
                </a:solidFill>
                <a:latin typeface="Biski Bold"/>
              </a:rPr>
              <a:t>Stability:</a:t>
            </a:r>
          </a:p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000000"/>
                </a:solidFill>
                <a:latin typeface="Biski"/>
              </a:rPr>
              <a:t>The presence of surfactants imparts stability to CGA, preventing coalescence </a:t>
            </a:r>
          </a:p>
          <a:p>
            <a:pPr algn="l">
              <a:lnSpc>
                <a:spcPts val="4479"/>
              </a:lnSpc>
            </a:pPr>
            <a:endParaRPr lang="en-US" sz="3199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000000"/>
                </a:solidFill>
                <a:latin typeface="Biski"/>
              </a:rPr>
              <a:t>3) </a:t>
            </a:r>
            <a:r>
              <a:rPr lang="en-US" sz="3199">
                <a:solidFill>
                  <a:srgbClr val="000000"/>
                </a:solidFill>
                <a:latin typeface="Biski Bold"/>
              </a:rPr>
              <a:t>Tunable Properties :</a:t>
            </a:r>
          </a:p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000000"/>
                </a:solidFill>
                <a:latin typeface="Biski"/>
              </a:rPr>
              <a:t>The properties of CGA, including size, stability, and rheological behavior, can be tailored by adjusting parameters such as surfactant concentration, gas type, and processing conditions.</a:t>
            </a:r>
          </a:p>
          <a:p>
            <a:pPr algn="l">
              <a:lnSpc>
                <a:spcPts val="4479"/>
              </a:lnSpc>
            </a:pPr>
            <a:endParaRPr lang="en-US" sz="3199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4479"/>
              </a:lnSpc>
            </a:pPr>
            <a:endParaRPr lang="en-US" sz="3199">
              <a:solidFill>
                <a:srgbClr val="000000"/>
              </a:solidFill>
              <a:latin typeface="Biski"/>
            </a:endParaRPr>
          </a:p>
          <a:p>
            <a:pPr algn="l">
              <a:lnSpc>
                <a:spcPts val="5179"/>
              </a:lnSpc>
            </a:pPr>
            <a:endParaRPr lang="en-US" sz="3199">
              <a:solidFill>
                <a:srgbClr val="000000"/>
              </a:solidFill>
              <a:latin typeface="Bisk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7D523B-DF11-2ED9-0C86-784686EDB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753450" y="945891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5250" y="304800"/>
            <a:ext cx="7258050" cy="8181090"/>
          </a:xfrm>
          <a:custGeom>
            <a:avLst/>
            <a:gdLst/>
            <a:ahLst/>
            <a:cxnLst/>
            <a:rect l="l" t="t" r="r" b="b"/>
            <a:pathLst>
              <a:path w="7258050" h="8181090">
                <a:moveTo>
                  <a:pt x="0" y="0"/>
                </a:moveTo>
                <a:lnTo>
                  <a:pt x="7258050" y="0"/>
                </a:lnTo>
                <a:lnTo>
                  <a:pt x="7258050" y="8181090"/>
                </a:lnTo>
                <a:lnTo>
                  <a:pt x="0" y="81810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8289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>
            <a:off x="9586350" y="304800"/>
            <a:ext cx="7258050" cy="8181090"/>
          </a:xfrm>
          <a:custGeom>
            <a:avLst/>
            <a:gdLst/>
            <a:ahLst/>
            <a:cxnLst/>
            <a:rect l="l" t="t" r="r" b="b"/>
            <a:pathLst>
              <a:path w="7258050" h="8181090">
                <a:moveTo>
                  <a:pt x="0" y="0"/>
                </a:moveTo>
                <a:lnTo>
                  <a:pt x="7258050" y="0"/>
                </a:lnTo>
                <a:lnTo>
                  <a:pt x="7258050" y="8181090"/>
                </a:lnTo>
                <a:lnTo>
                  <a:pt x="0" y="81810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18289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4" name="TextBox 4"/>
          <p:cNvSpPr txBox="1"/>
          <p:nvPr/>
        </p:nvSpPr>
        <p:spPr>
          <a:xfrm>
            <a:off x="2569114" y="8682355"/>
            <a:ext cx="13149771" cy="1315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Biski Bold Italics"/>
              </a:rPr>
              <a:t>CGA PREPARED IN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A8D41-6CBC-EAC8-377F-58D403354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16200" y="96170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683</Words>
  <Application>Microsoft Office PowerPoint</Application>
  <PresentationFormat>Custom</PresentationFormat>
  <Paragraphs>119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Biski Bold Italics</vt:lpstr>
      <vt:lpstr>Biski Bold</vt:lpstr>
      <vt:lpstr>Biski</vt:lpstr>
      <vt:lpstr>Biski Semi-Bold</vt:lpstr>
      <vt:lpstr>Biski Italics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CGA .pptx</dc:title>
  <cp:lastModifiedBy>AVIK GHOSH</cp:lastModifiedBy>
  <cp:revision>2</cp:revision>
  <dcterms:created xsi:type="dcterms:W3CDTF">2006-08-16T00:00:00Z</dcterms:created>
  <dcterms:modified xsi:type="dcterms:W3CDTF">2024-05-10T07:45:14Z</dcterms:modified>
  <dc:identifier>DAGEui8r4B4</dc:identifier>
</cp:coreProperties>
</file>

<file path=docProps/thumbnail.jpeg>
</file>